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sEBD9AW4PqQIsvFmLJdFIbr+0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b197359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2b197359f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b197359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2b197359f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57004" y="15878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pt-BR" sz="7200"/>
              <a:t>Formulário Egressos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97654" y="2429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3. Quantos artigos vinculados ao PBF foram publicados em 2019?. Número de respostas: 65 respostas."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426" y="-152400"/>
            <a:ext cx="5890375" cy="2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3. Quantos artigos vinculados ao PBF foram publicados em 2022 e 2023?. Número de respostas: 48 respostas."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7842"/>
          <a:stretch/>
        </p:blipFill>
        <p:spPr>
          <a:xfrm>
            <a:off x="1812575" y="2276850"/>
            <a:ext cx="6132423" cy="268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3. Quantos artigos vinculados ao PBF foram publicados em 2024?. Número de respostas: 36 respostas." id="174" name="Google Shape;174;p9" title="2.3. Quantos artigos vinculados ao PBF foram publicados em 2024?"/>
          <p:cNvPicPr preferRelativeResize="0"/>
          <p:nvPr/>
        </p:nvPicPr>
        <p:blipFill rotWithShape="1">
          <a:blip r:embed="rId5">
            <a:alphaModFix/>
          </a:blip>
          <a:srcRect b="0" l="0" r="0" t="8062"/>
          <a:stretch/>
        </p:blipFill>
        <p:spPr>
          <a:xfrm>
            <a:off x="1944525" y="4612432"/>
            <a:ext cx="6132424" cy="26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/>
          <p:nvPr/>
        </p:nvSpPr>
        <p:spPr>
          <a:xfrm>
            <a:off x="97654" y="47916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97654" y="25426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5. Quantos artigos NÃO vinculados ao PBF foram publicados em 2019?. Número de respostas: 65 respostas."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7715"/>
          <a:stretch/>
        </p:blipFill>
        <p:spPr>
          <a:xfrm>
            <a:off x="1630675" y="4425"/>
            <a:ext cx="5709084" cy="2504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5. Quantos artigos NÃO vinculados ao PBF foram publicados em 2022 e 2023?. Número de respostas: 48 respostas." id="183" name="Google Shape;183;p10"/>
          <p:cNvPicPr preferRelativeResize="0"/>
          <p:nvPr/>
        </p:nvPicPr>
        <p:blipFill rotWithShape="1">
          <a:blip r:embed="rId4">
            <a:alphaModFix/>
          </a:blip>
          <a:srcRect b="0" l="0" r="0" t="7715"/>
          <a:stretch/>
        </p:blipFill>
        <p:spPr>
          <a:xfrm>
            <a:off x="1731050" y="2509100"/>
            <a:ext cx="5709073" cy="250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5. Quantos artigos NÃO vinculados ao PBF foram publicados em 2024?. Número de respostas: 36 respostas." id="184" name="Google Shape;184;p10" title="2.5. Quantos artigos NÃO vinculados ao PBF foram publicados em 2024?"/>
          <p:cNvPicPr preferRelativeResize="0"/>
          <p:nvPr/>
        </p:nvPicPr>
        <p:blipFill rotWithShape="1">
          <a:blip r:embed="rId5">
            <a:alphaModFix/>
          </a:blip>
          <a:srcRect b="0" l="0" r="0" t="8088"/>
          <a:stretch/>
        </p:blipFill>
        <p:spPr>
          <a:xfrm>
            <a:off x="2007250" y="4694500"/>
            <a:ext cx="5416084" cy="23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/>
          <p:nvPr/>
        </p:nvSpPr>
        <p:spPr>
          <a:xfrm>
            <a:off x="97654" y="4762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976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97654" y="2657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1. Avaliar os aspectos relativos aos impactos gerados pela formação de recursos humanos e a produção de conhecimentos do programa.. Número de respostas: ." id="192" name="Google Shape;1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8695"/>
            <a:ext cx="12192000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3.1.  Qual é a sua percepção sobre os itens abaixo?. Número de respostas: ."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0" t="25099"/>
          <a:stretch/>
        </p:blipFill>
        <p:spPr>
          <a:xfrm>
            <a:off x="0" y="3093778"/>
            <a:ext cx="12192000" cy="1564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3.1.  Qual é a sua percepção sobre os itens abaixo?. Número de respostas: ." id="194" name="Google Shape;194;p11" title="3.1.  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1966"/>
          <a:stretch/>
        </p:blipFill>
        <p:spPr>
          <a:xfrm>
            <a:off x="0" y="5142950"/>
            <a:ext cx="12192000" cy="16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97654" y="46585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173854" y="3269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01" name="Google Shape;201;p12"/>
          <p:cNvSpPr/>
          <p:nvPr/>
        </p:nvSpPr>
        <p:spPr>
          <a:xfrm>
            <a:off x="173817" y="1328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48 respostas." id="202" name="Google Shape;2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498" y="1009600"/>
            <a:ext cx="7414953" cy="336279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/>
          <p:nvPr/>
        </p:nvSpPr>
        <p:spPr>
          <a:xfrm>
            <a:off x="1816500" y="164775"/>
            <a:ext cx="9720900" cy="767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2020 era uma questão aberta, a maioria respondeu que sim, e sobre sugestões colocaram a divulgação das linhas de pesquisa do programa, melhorar o conteúdo, fazer twitter e linkedin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36 respostas." id="204" name="Google Shape;204;p12" title="3.2. Sobre a visibilidade do programa, você acredita que as ferramentas usadas atualmente (site, redes sociais) são suficientes? "/>
          <p:cNvPicPr preferRelativeResize="0"/>
          <p:nvPr/>
        </p:nvPicPr>
        <p:blipFill rotWithShape="1">
          <a:blip r:embed="rId4">
            <a:alphaModFix/>
          </a:blip>
          <a:srcRect b="0" l="0" r="0" t="33386"/>
          <a:stretch/>
        </p:blipFill>
        <p:spPr>
          <a:xfrm>
            <a:off x="1540950" y="4315525"/>
            <a:ext cx="8071875" cy="243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/>
          <p:nvPr/>
        </p:nvSpPr>
        <p:spPr>
          <a:xfrm>
            <a:off x="173842" y="45248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b197359fd_0_20"/>
          <p:cNvSpPr/>
          <p:nvPr/>
        </p:nvSpPr>
        <p:spPr>
          <a:xfrm>
            <a:off x="2520800" y="940800"/>
            <a:ext cx="8498700" cy="4976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rede social do PBF atualmente só publica as defesas e eventos, talvez se fizesse uma escala de laboratórios para cada um postar uma curiosidade a respeito do seu tema/linha de pesquisa, traria mais informações e conteúdo relevante para atrair pessoas e divulgar o programa. Sabendo que há atualmente uma redução significativa na procura por pós graduação, acredito ser importante também divulgar mais o programa para a graduação e não apenas para a UEM, mas para outras instituições, talvez oferencendo palestras ou rodas de conversa com os estudantes.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site é bom e organizado.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Divulgação na TV da UEM, globo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Retorno do simpósio internacional do programa, e aumento da divulgação de ações do pbf.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Acredito que o programa possui boa visibilidade por meio das estratégias adotadas, como o uso de redes sociais, site e simpósio. Caso essas ferramentas não estejam sendo utilizadas, sugiro investir na divulgação em canais de comunicação oficiais da UEM, além de estimular os alunos do PBF a promoverem o programa e o processo seletivo entre os alunos de graduação da UEM.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32b197359fd_0_20"/>
          <p:cNvSpPr/>
          <p:nvPr/>
        </p:nvSpPr>
        <p:spPr>
          <a:xfrm>
            <a:off x="97654" y="479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316854" y="936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316854" y="27128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3347250" y="936600"/>
            <a:ext cx="7780800" cy="1565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47,7% - Farmácia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32,3% - Biomedicina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6,2% - Biologia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3,1% – Enfermagem e Fisioterapia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1,5% - Educação física, Bioquímica, Estética, Veterinária e Nutrição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3347250" y="2712825"/>
            <a:ext cx="7780800" cy="1409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60,4% - Biomedicina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18,8% - Farmácia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4,2 – Biologia e Enfermagem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2,1% - Fisioterapia, Educação física, Medicina, Bioquímica, Estética, biotecnologia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397954" y="43908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424800" y="4390800"/>
            <a:ext cx="7780800" cy="1565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63,9% - Biomedicina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22,2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- Farmácia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5,6%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 Biologia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2,8% - Educação física, Medicina e Enfermagem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pic>
        <p:nvPicPr>
          <p:cNvPr descr="Gráfico de respostas do Formulários Google. Título da pergunta: Qual foi a sua atuação profissional no último ano (2019)? (Pode marcar mais de uma opção). Número de respostas: 65 respostas." id="100" name="Google Shape;100;p3"/>
          <p:cNvPicPr preferRelativeResize="0"/>
          <p:nvPr/>
        </p:nvPicPr>
        <p:blipFill rotWithShape="1">
          <a:blip r:embed="rId3">
            <a:alphaModFix/>
          </a:blip>
          <a:srcRect b="10545" l="0" r="0" t="0"/>
          <a:stretch/>
        </p:blipFill>
        <p:spPr>
          <a:xfrm>
            <a:off x="4167188" y="199506"/>
            <a:ext cx="7515225" cy="61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2493818" y="104740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superior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2496593" y="1366054"/>
            <a:ext cx="1454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2227813" y="1735386"/>
            <a:ext cx="20616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fundamental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1213658" y="2041963"/>
            <a:ext cx="29535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Pesquisador - Primeiro é publica e segundo privada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396912" y="520096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Qual foi a sua atuação profissional em 2022 e 2023? (Pode marcar mais de uma opção). Número de respostas: 48 respostas.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3305" y="399011"/>
            <a:ext cx="9507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123660" y="151291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superior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226185" y="1931314"/>
            <a:ext cx="1454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591650" y="2383771"/>
            <a:ext cx="20616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fundamental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10787" y="2740492"/>
            <a:ext cx="29535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Pesquisador - Primeiro é publica e segundo privada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b197359fd_0_2"/>
          <p:cNvSpPr/>
          <p:nvPr/>
        </p:nvSpPr>
        <p:spPr>
          <a:xfrm>
            <a:off x="396912" y="520096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  <p:sp>
        <p:nvSpPr>
          <p:cNvPr id="120" name="Google Shape;120;g32b197359fd_0_2"/>
          <p:cNvSpPr txBox="1"/>
          <p:nvPr/>
        </p:nvSpPr>
        <p:spPr>
          <a:xfrm>
            <a:off x="1123660" y="1512914"/>
            <a:ext cx="164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superior</a:t>
            </a:r>
            <a:endParaRPr/>
          </a:p>
        </p:txBody>
      </p:sp>
      <p:sp>
        <p:nvSpPr>
          <p:cNvPr id="121" name="Google Shape;121;g32b197359fd_0_2"/>
          <p:cNvSpPr txBox="1"/>
          <p:nvPr/>
        </p:nvSpPr>
        <p:spPr>
          <a:xfrm>
            <a:off x="1226185" y="1931314"/>
            <a:ext cx="14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/>
          </a:p>
        </p:txBody>
      </p:sp>
      <p:sp>
        <p:nvSpPr>
          <p:cNvPr id="122" name="Google Shape;122;g32b197359fd_0_2"/>
          <p:cNvSpPr txBox="1"/>
          <p:nvPr/>
        </p:nvSpPr>
        <p:spPr>
          <a:xfrm>
            <a:off x="591650" y="2383771"/>
            <a:ext cx="206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fundamental</a:t>
            </a:r>
            <a:endParaRPr/>
          </a:p>
        </p:txBody>
      </p:sp>
      <p:sp>
        <p:nvSpPr>
          <p:cNvPr id="123" name="Google Shape;123;g32b197359fd_0_2"/>
          <p:cNvSpPr txBox="1"/>
          <p:nvPr/>
        </p:nvSpPr>
        <p:spPr>
          <a:xfrm>
            <a:off x="110787" y="2740492"/>
            <a:ext cx="29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Pesquisador - Primeiro é publica e segundo privada</a:t>
            </a:r>
            <a:endParaRPr/>
          </a:p>
        </p:txBody>
      </p:sp>
      <p:pic>
        <p:nvPicPr>
          <p:cNvPr id="124" name="Google Shape;124;g32b197359f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523" y="192425"/>
            <a:ext cx="9427176" cy="60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1774054" y="479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97654" y="3496053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. Referente a proposta do programa: Planejamento pedagógico. Número de respostas: ."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352" y="129628"/>
            <a:ext cx="6475246" cy="316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. Referente a proposta do programa: Planejamento pedagógico. Número de respostas: ."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25110"/>
          <a:stretch/>
        </p:blipFill>
        <p:spPr>
          <a:xfrm>
            <a:off x="97650" y="4026400"/>
            <a:ext cx="6096003" cy="223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. Referente a proposta do programa: Planejamento pedagógico. Número de respostas: ." id="133" name="Google Shape;133;p5" title="1.1. Referente a proposta do programa: Planejamento pedagógico"/>
          <p:cNvPicPr preferRelativeResize="0"/>
          <p:nvPr/>
        </p:nvPicPr>
        <p:blipFill rotWithShape="1">
          <a:blip r:embed="rId5">
            <a:alphaModFix/>
          </a:blip>
          <a:srcRect b="0" l="0" r="0" t="26090"/>
          <a:stretch/>
        </p:blipFill>
        <p:spPr>
          <a:xfrm>
            <a:off x="6045525" y="4085975"/>
            <a:ext cx="6096000" cy="220439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6326879" y="3496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97642" y="632119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7654" y="29292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2. Referente a infraestrutura do programa. Número de respostas: .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26841"/>
          <a:stretch/>
        </p:blipFill>
        <p:spPr>
          <a:xfrm>
            <a:off x="1692450" y="0"/>
            <a:ext cx="9415552" cy="2595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. Referente a infraestrutura do programa. Número de respostas: ." id="142" name="Google Shape;142;p6"/>
          <p:cNvPicPr preferRelativeResize="0"/>
          <p:nvPr/>
        </p:nvPicPr>
        <p:blipFill rotWithShape="1">
          <a:blip r:embed="rId4">
            <a:alphaModFix/>
          </a:blip>
          <a:srcRect b="7476" l="0" r="0" t="25414"/>
          <a:stretch/>
        </p:blipFill>
        <p:spPr>
          <a:xfrm>
            <a:off x="1879875" y="2287625"/>
            <a:ext cx="9415552" cy="23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2. Referente a infraestrutura do programa. Número de respostas: ." id="143" name="Google Shape;143;p6" title="1.2. Referente a infraestrutura do programa"/>
          <p:cNvPicPr preferRelativeResize="0"/>
          <p:nvPr/>
        </p:nvPicPr>
        <p:blipFill rotWithShape="1">
          <a:blip r:embed="rId5">
            <a:alphaModFix/>
          </a:blip>
          <a:srcRect b="0" l="0" r="0" t="27362"/>
          <a:stretch/>
        </p:blipFill>
        <p:spPr>
          <a:xfrm>
            <a:off x="1982800" y="4668675"/>
            <a:ext cx="9198177" cy="2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7654" y="52263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0" y="62725"/>
            <a:ext cx="8212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97654" y="137219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97654" y="2369875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1. Em relação à. Número de respostas: ." id="152" name="Google Shape;152;p7"/>
          <p:cNvPicPr preferRelativeResize="0"/>
          <p:nvPr/>
        </p:nvPicPr>
        <p:blipFill rotWithShape="1">
          <a:blip r:embed="rId3">
            <a:alphaModFix/>
          </a:blip>
          <a:srcRect b="4736" l="0" r="0" t="27503"/>
          <a:stretch/>
        </p:blipFill>
        <p:spPr>
          <a:xfrm>
            <a:off x="21450" y="527525"/>
            <a:ext cx="12191998" cy="1945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1.  Qual é a sua percepção sobre os itens abaixo?. Número de respostas: ."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26921"/>
          <a:stretch/>
        </p:blipFill>
        <p:spPr>
          <a:xfrm>
            <a:off x="0" y="2760176"/>
            <a:ext cx="12094350" cy="208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1.  Qual é a sua percepção sobre os itens abaixo?. Número de respostas: ." id="154" name="Google Shape;154;p7" title="2.1.  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7446"/>
          <a:stretch/>
        </p:blipFill>
        <p:spPr>
          <a:xfrm>
            <a:off x="-33925" y="4983526"/>
            <a:ext cx="12192000" cy="20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97654" y="4593225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97654" y="137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97617" y="260380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2. Quantos artigos associados ao PBF você submeteu para publicação em 2019?. Número de respostas: 65 respostas." id="162" name="Google Shape;162;p8"/>
          <p:cNvPicPr preferRelativeResize="0"/>
          <p:nvPr/>
        </p:nvPicPr>
        <p:blipFill rotWithShape="1">
          <a:blip r:embed="rId3">
            <a:alphaModFix/>
          </a:blip>
          <a:srcRect b="13577" l="0" r="0" t="5510"/>
          <a:stretch/>
        </p:blipFill>
        <p:spPr>
          <a:xfrm>
            <a:off x="1608975" y="-15200"/>
            <a:ext cx="6412402" cy="2466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2. Quantos artigos associados ao PBF você submeteu para publicação em 2022 e 2023?. Número de respostas: 48 respostas." id="163" name="Google Shape;163;p8"/>
          <p:cNvPicPr preferRelativeResize="0"/>
          <p:nvPr/>
        </p:nvPicPr>
        <p:blipFill rotWithShape="1">
          <a:blip r:embed="rId4">
            <a:alphaModFix/>
          </a:blip>
          <a:srcRect b="13722" l="0" r="0" t="5839"/>
          <a:stretch/>
        </p:blipFill>
        <p:spPr>
          <a:xfrm>
            <a:off x="1724050" y="2439500"/>
            <a:ext cx="6450185" cy="2466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2. Quantos artigos associados ao PBF você submeteu para publicação em 2024?. Número de respostas: 36 respostas." id="164" name="Google Shape;164;p8" title="2.2. Quantos artigos associados ao PBF você submeteu para publicação em 2024?"/>
          <p:cNvPicPr preferRelativeResize="0"/>
          <p:nvPr/>
        </p:nvPicPr>
        <p:blipFill rotWithShape="1">
          <a:blip r:embed="rId5">
            <a:alphaModFix/>
          </a:blip>
          <a:srcRect b="14658" l="5988" r="0" t="23620"/>
          <a:stretch/>
        </p:blipFill>
        <p:spPr>
          <a:xfrm>
            <a:off x="2022075" y="4937950"/>
            <a:ext cx="6116577" cy="190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/>
          <p:nvPr/>
        </p:nvSpPr>
        <p:spPr>
          <a:xfrm>
            <a:off x="97642" y="49379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2024-03-15T17:54:12Z</dcterms:created>
  <dc:creator>Amanda</dc:creator>
</cp:coreProperties>
</file>